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2"/>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316" r:id="rId14"/>
    <p:sldId id="317" r:id="rId15"/>
    <p:sldId id="318" r:id="rId16"/>
    <p:sldId id="271" r:id="rId17"/>
    <p:sldId id="272" r:id="rId18"/>
    <p:sldId id="273" r:id="rId19"/>
    <p:sldId id="296" r:id="rId20"/>
    <p:sldId id="274" r:id="rId21"/>
    <p:sldId id="275" r:id="rId22"/>
    <p:sldId id="276" r:id="rId23"/>
    <p:sldId id="309" r:id="rId24"/>
    <p:sldId id="277" r:id="rId25"/>
    <p:sldId id="278" r:id="rId26"/>
    <p:sldId id="310" r:id="rId27"/>
    <p:sldId id="279" r:id="rId28"/>
    <p:sldId id="280" r:id="rId29"/>
    <p:sldId id="297" r:id="rId30"/>
    <p:sldId id="281" r:id="rId31"/>
    <p:sldId id="298" r:id="rId32"/>
    <p:sldId id="282" r:id="rId33"/>
    <p:sldId id="299" r:id="rId34"/>
    <p:sldId id="300" r:id="rId35"/>
    <p:sldId id="301" r:id="rId36"/>
    <p:sldId id="284" r:id="rId37"/>
    <p:sldId id="293" r:id="rId38"/>
    <p:sldId id="294" r:id="rId39"/>
    <p:sldId id="295" r:id="rId40"/>
    <p:sldId id="285" r:id="rId41"/>
    <p:sldId id="286" r:id="rId42"/>
    <p:sldId id="287" r:id="rId43"/>
    <p:sldId id="288" r:id="rId44"/>
    <p:sldId id="289" r:id="rId45"/>
    <p:sldId id="290" r:id="rId46"/>
    <p:sldId id="291" r:id="rId47"/>
    <p:sldId id="292" r:id="rId48"/>
    <p:sldId id="302" r:id="rId49"/>
    <p:sldId id="303" r:id="rId50"/>
    <p:sldId id="304" r:id="rId51"/>
    <p:sldId id="305" r:id="rId52"/>
    <p:sldId id="314" r:id="rId53"/>
    <p:sldId id="312" r:id="rId54"/>
    <p:sldId id="315" r:id="rId55"/>
    <p:sldId id="269" r:id="rId56"/>
    <p:sldId id="270" r:id="rId57"/>
    <p:sldId id="306" r:id="rId58"/>
    <p:sldId id="260" r:id="rId59"/>
    <p:sldId id="261" r:id="rId60"/>
    <p:sldId id="262" r:id="rId61"/>
  </p:sldIdLst>
  <p:sldSz cx="12192000" cy="6858000"/>
  <p:notesSz cx="6858000" cy="9144000"/>
  <p:embeddedFontLst>
    <p:embeddedFont>
      <p:font typeface="Cambria Math" panose="02040503050406030204" pitchFamily="18" charset="0"/>
      <p:regular r:id="rId63"/>
    </p:embeddedFont>
    <p:embeddedFont>
      <p:font typeface="等线" panose="02010600030101010101" pitchFamily="2" charset="-122"/>
      <p:regular r:id="rId64"/>
      <p:bold r:id="rId65"/>
    </p:embeddedFont>
    <p:embeddedFont>
      <p:font typeface="Century Gothic" panose="020B0502020202020204" pitchFamily="34" charset="0"/>
      <p:regular r:id="rId66"/>
      <p:bold r:id="rId67"/>
      <p:italic r:id="rId68"/>
      <p:boldItalic r:id="rId69"/>
    </p:embeddedFont>
    <p:embeddedFont>
      <p:font typeface="Consolas" panose="020B0609020204030204" pitchFamily="49"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Wingdings 2" panose="05020102010507070707" pitchFamily="18" charset="2"/>
      <p:regular r:id="rId7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F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154" autoAdjust="0"/>
  </p:normalViewPr>
  <p:slideViewPr>
    <p:cSldViewPr snapToGrid="0">
      <p:cViewPr varScale="1">
        <p:scale>
          <a:sx n="73" d="100"/>
          <a:sy n="73" d="100"/>
        </p:scale>
        <p:origin x="125"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are the no</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part we would calculate the velocity according to the density. The density defined in the model is as shown in the slide. The visibility range is taken as 4 because 4 is not too big or too small and is realistic, and it also decides the </a:t>
            </a:r>
            <a:r>
              <a:rPr lang="en-US" altLang="zh-CN" dirty="0" err="1" smtClean="0"/>
              <a:t>timestep</a:t>
            </a:r>
            <a:r>
              <a:rPr lang="en-US" altLang="zh-CN" dirty="0" smtClean="0"/>
              <a:t> (if taken as 4, the </a:t>
            </a:r>
            <a:r>
              <a:rPr lang="en-US" altLang="zh-CN" dirty="0" err="1" smtClean="0"/>
              <a:t>timestep</a:t>
            </a:r>
            <a:r>
              <a:rPr lang="en-US" altLang="zh-CN" dirty="0" smtClean="0"/>
              <a:t> can be 1/6 or 1/12 sec), reducing the complexity of simulation.</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use </a:t>
            </a:r>
            <a:r>
              <a:rPr lang="en-US" altLang="zh-CN" dirty="0" err="1" smtClean="0"/>
              <a:t>Greenshields</a:t>
            </a:r>
            <a:r>
              <a:rPr lang="en-US" altLang="zh-CN" dirty="0" smtClean="0"/>
              <a:t> speed-density linear model (Ref. 3 in essay) to </a:t>
            </a:r>
            <a:r>
              <a:rPr lang="en-US" altLang="zh-CN" dirty="0" err="1" smtClean="0"/>
              <a:t>evelop</a:t>
            </a:r>
            <a:r>
              <a:rPr lang="en-US" altLang="zh-CN" dirty="0" smtClean="0"/>
              <a:t> the relation between v and D. The formulae is shown in the slide.</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When boarding, as the sequence is constant, we can calculate directly with the given queue.</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36</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a:t>
            </a:r>
            <a:r>
              <a:rPr lang="en-US" altLang="zh-CN" sz="1400" baseline="0" dirty="0" smtClean="0"/>
              <a:t>are </a:t>
            </a:r>
            <a:r>
              <a:rPr lang="en-US" altLang="zh-CN" sz="1400" baseline="0" dirty="0"/>
              <a:t>according to real-life </a:t>
            </a:r>
            <a:r>
              <a:rPr lang="en-US" altLang="zh-CN" sz="1400" baseline="0" dirty="0" smtClean="0"/>
              <a:t>experience, </a:t>
            </a:r>
            <a:r>
              <a:rPr lang="en-US" altLang="zh-CN" sz="1400" baseline="0" dirty="0"/>
              <a:t>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39</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47</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48</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49</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50</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51</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For the Flying Wing aircraft, as we've already divided it into four blocks, we define the intersection point of the main aisle and the </a:t>
            </a:r>
            <a:r>
              <a:rPr lang="en-US" altLang="zh-CN" sz="1400" dirty="0" err="1" smtClean="0"/>
              <a:t>ith</a:t>
            </a:r>
            <a:r>
              <a:rPr lang="en-US" altLang="zh-CN" sz="1400" dirty="0" smtClean="0"/>
              <a:t> block aisle as (</a:t>
            </a:r>
            <a:r>
              <a:rPr lang="en-US" altLang="zh-CN" sz="1400" dirty="0" err="1" smtClean="0"/>
              <a:t>i</a:t>
            </a:r>
            <a:r>
              <a:rPr lang="en-US" altLang="zh-CN" sz="1400" dirty="0" smtClean="0"/>
              <a:t>, 0, 0), and the </a:t>
            </a:r>
            <a:r>
              <a:rPr lang="en-US" altLang="zh-CN" sz="1400" dirty="0" err="1" smtClean="0"/>
              <a:t>ith</a:t>
            </a:r>
            <a:r>
              <a:rPr lang="en-US" altLang="zh-CN" sz="1400" dirty="0" smtClean="0"/>
              <a:t> block aisle as its x-grid. And for the TETA aircraft, we define the entrance cell in the left as (0, 0), and the direction of the two aisles as the x-grid. The seats with a negative x-coordinate are the first class. And for the rest, passengers with seats x-coordinated 1 and 9 would board first, while those with 4 and 6 board last.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 is the coordinates for the TETA Aircraft.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a:t>
            </a:r>
            <a:r>
              <a:rPr lang="en-US" altLang="zh-CN" sz="1400" dirty="0" smtClean="0"/>
              <a:t> </a:t>
            </a:r>
            <a:r>
              <a:rPr lang="en-US" altLang="zh-CN" sz="1400" dirty="0"/>
              <a:t>the main ideas when we apply the</a:t>
            </a:r>
            <a:r>
              <a:rPr lang="en-US" altLang="zh-CN" sz="1400" baseline="0" dirty="0"/>
              <a:t> model to different aircrafts. TETA </a:t>
            </a:r>
            <a:r>
              <a:rPr lang="en-US" altLang="zh-CN" sz="1400" baseline="0" dirty="0" smtClean="0"/>
              <a:t>and the </a:t>
            </a:r>
            <a:r>
              <a:rPr lang="en-US" altLang="zh-CN" sz="1400" baseline="0" dirty="0"/>
              <a:t>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56</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57</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58</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59</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60</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7.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4.bin"/><Relationship Id="rId10" Type="http://schemas.openxmlformats.org/officeDocument/2006/relationships/image" Target="../media/image10.wmf"/><Relationship Id="rId4" Type="http://schemas.openxmlformats.org/officeDocument/2006/relationships/image" Target="../media/image11.jpeg"/><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4.wmf"/></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wmf"/><Relationship Id="rId4"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0.wmf"/><Relationship Id="rId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4.wmf"/><Relationship Id="rId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6.wmf"/><Relationship Id="rId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xmlns="">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3888969585"/>
                  </p:ext>
                </p:extLst>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a:xfrm>
            <a:off x="810000" y="447188"/>
            <a:ext cx="10571998" cy="970450"/>
          </a:xfrm>
        </p:spPr>
        <p:txBody>
          <a:bodyPr/>
          <a:lstStyle/>
          <a:p>
            <a:r>
              <a:rPr kumimoji="0" lang="zh-CN" altLang="en-US"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a:xfrm>
            <a:off x="810000" y="447188"/>
            <a:ext cx="10571998" cy="970450"/>
          </a:xfrm>
        </p:spPr>
        <p:txBody>
          <a:bodyPr/>
          <a:lstStyle/>
          <a:p>
            <a:r>
              <a:rPr kumimoji="0" lang="zh-CN" altLang="en-US"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1339508802"/>
                  </p:ext>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579120">
                    <a:tc>
                      <a:txBody>
                        <a:bodyPr/>
                        <a:lstStyle/>
                        <a:p>
                          <a:endParaRPr lang="zh-CN"/>
                        </a:p>
                      </a:txBody>
                      <a:tcPr>
                        <a:blipFill>
                          <a:blip r:embed="rId2"/>
                          <a:stretch>
                            <a:fillRect l="-658" t="-66316" r="-523684" b="-335789"/>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1980202578"/>
                  </p:ext>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4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a:xfrm>
            <a:off x="810000" y="447188"/>
            <a:ext cx="10571998" cy="970450"/>
          </a:xfrm>
        </p:spPr>
        <p:txBody>
          <a:bodyPr/>
          <a:lstStyle/>
          <a:p>
            <a:r>
              <a:rPr kumimoji="0" lang="zh-CN" altLang="en-US"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94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4"/>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33"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34"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67"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206"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207"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208"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26"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06"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74"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50"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51"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a:t>
                </a: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到就座的</a:t>
                </a: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98"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99"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48"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49"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46"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unexpectedly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unshown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solidFill>
                  <a:schemeClr val="tx1"/>
                </a:solidFill>
                <a:latin typeface="Times New Roman" panose="02020603050405020304" pitchFamily="18" charset="0"/>
                <a:cs typeface="Times New Roman" panose="02020603050405020304" pitchFamily="18" charset="0"/>
              </a:rPr>
              <a:t>满意度指数</a:t>
            </a:r>
            <a:r>
              <a:rPr lang="en-US" altLang="zh-CN" dirty="0">
                <a:solidFill>
                  <a:schemeClr val="tx1"/>
                </a:solidFill>
                <a:latin typeface="Times New Roman" panose="02020603050405020304" pitchFamily="18" charset="0"/>
                <a:cs typeface="Times New Roman" panose="02020603050405020304" pitchFamily="18" charset="0"/>
              </a:rPr>
              <a:t/>
            </a:r>
            <a:br>
              <a:rPr lang="en-US" altLang="zh-CN" dirty="0">
                <a:solidFill>
                  <a:schemeClr val="tx1"/>
                </a:solidFill>
                <a:latin typeface="Times New Roman" panose="02020603050405020304" pitchFamily="18" charset="0"/>
                <a:cs typeface="Times New Roman" panose="02020603050405020304" pitchFamily="18" charset="0"/>
              </a:rPr>
            </a:br>
            <a:r>
              <a:rPr lang="en-US" altLang="zh-CN" sz="2000" dirty="0">
                <a:solidFill>
                  <a:schemeClr val="tx1"/>
                </a:solidFill>
                <a:latin typeface="Times New Roman" panose="02020603050405020304" pitchFamily="18" charset="0"/>
                <a:cs typeface="Times New Roman" panose="02020603050405020304" pitchFamily="18" charset="0"/>
              </a:rPr>
              <a:t>Satisfaction Index</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smtClean="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smtClean="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839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084" y="1920239"/>
            <a:ext cx="11769833" cy="4452573"/>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smtClean="0">
                <a:latin typeface="Times New Roman" panose="02020603050405020304" pitchFamily="18" charset="0"/>
                <a:ea typeface="宋体" panose="02010600030101010101" pitchFamily="2" charset="-122"/>
              </a:rPr>
              <a:t>TETA </a:t>
            </a:r>
            <a:r>
              <a:rPr lang="zh-CN" altLang="en-US" sz="1500" dirty="0" smtClean="0">
                <a:latin typeface="Times New Roman" panose="02020603050405020304" pitchFamily="18" charset="0"/>
                <a:ea typeface="宋体" panose="02010600030101010101" pitchFamily="2" charset="-122"/>
              </a:rPr>
              <a:t>坐标</a:t>
            </a:r>
            <a:r>
              <a:rPr lang="zh-CN" altLang="en-US" sz="1500" dirty="0">
                <a:latin typeface="Times New Roman" panose="02020603050405020304" pitchFamily="18" charset="0"/>
                <a:ea typeface="宋体" panose="02010600030101010101" pitchFamily="2" charset="-122"/>
              </a:rPr>
              <a:t>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a:t>
            </a:r>
            <a:r>
              <a:rPr lang="en-US" altLang="zh-CN" sz="1500" dirty="0" smtClean="0">
                <a:latin typeface="Times New Roman" panose="02020603050405020304" pitchFamily="18" charset="0"/>
                <a:ea typeface="宋体" panose="02010600030101010101" pitchFamily="2" charset="-122"/>
              </a:rPr>
              <a:t>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70782" y="2426397"/>
            <a:ext cx="10650436" cy="161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614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a:xfrm>
            <a:off x="818712" y="2222287"/>
            <a:ext cx="3952985" cy="3636511"/>
          </a:xfrm>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r>
              <a:rPr lang="en-US" altLang="zh-CN" sz="1500" dirty="0" smtClean="0">
                <a:latin typeface="Times New Roman" panose="02020603050405020304" pitchFamily="18" charset="0"/>
                <a:cs typeface="Times New Roman" panose="02020603050405020304" pitchFamily="18" charset="0"/>
              </a:rPr>
              <a:t>.</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152" y="2404797"/>
            <a:ext cx="6345741" cy="3271489"/>
          </a:xfrm>
          <a:prstGeom prst="rect">
            <a:avLst/>
          </a:prstGeom>
        </p:spPr>
      </p:pic>
      <p:sp>
        <p:nvSpPr>
          <p:cNvPr id="3" name="文本框 2"/>
          <p:cNvSpPr txBox="1"/>
          <p:nvPr/>
        </p:nvSpPr>
        <p:spPr>
          <a:xfrm>
            <a:off x="6672815" y="5948856"/>
            <a:ext cx="3468414" cy="523220"/>
          </a:xfrm>
          <a:prstGeom prst="rect">
            <a:avLst/>
          </a:prstGeom>
          <a:noFill/>
        </p:spPr>
        <p:txBody>
          <a:bodyPr wrap="square" rtlCol="0">
            <a:spAutoFit/>
          </a:bodyPr>
          <a:lstStyle/>
          <a:p>
            <a:pPr algn="ctr"/>
            <a:r>
              <a:rPr lang="zh-CN" altLang="en-US" sz="1400" dirty="0" smtClean="0"/>
              <a:t>图 理想登机方案</a:t>
            </a:r>
            <a:endParaRPr lang="en-US" altLang="zh-CN" sz="1400" dirty="0" smtClean="0"/>
          </a:p>
          <a:p>
            <a:pPr algn="ctr"/>
            <a:r>
              <a:rPr lang="en-US" altLang="zh-CN" sz="1400" dirty="0" smtClean="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58965" y="1997358"/>
            <a:ext cx="6733339" cy="4818602"/>
          </a:xfrm>
          <a:prstGeom prst="rect">
            <a:avLst/>
          </a:prstGeom>
        </p:spPr>
      </p:pic>
      <p:sp>
        <p:nvSpPr>
          <p:cNvPr id="6" name="内容占位符 3">
            <a:extLst>
              <a:ext uri="{FF2B5EF4-FFF2-40B4-BE49-F238E27FC236}">
                <a16:creationId xmlns:a16="http://schemas.microsoft.com/office/drawing/2014/main" id="{7CBC1C1C-6DBB-4D5B-9526-495C299EC261}"/>
              </a:ext>
            </a:extLst>
          </p:cNvPr>
          <p:cNvSpPr txBox="1">
            <a:spLocks/>
          </p:cNvSpPr>
          <p:nvPr/>
        </p:nvSpPr>
        <p:spPr>
          <a:xfrm>
            <a:off x="524424" y="2222287"/>
            <a:ext cx="4709729" cy="4956279"/>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7971022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457</TotalTime>
  <Words>7848</Words>
  <Application>Microsoft Office PowerPoint</Application>
  <PresentationFormat>宽屏</PresentationFormat>
  <Paragraphs>738</Paragraphs>
  <Slides>60</Slides>
  <Notes>44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74"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81</cp:revision>
  <dcterms:created xsi:type="dcterms:W3CDTF">2022-04-09T13:58:34Z</dcterms:created>
  <dcterms:modified xsi:type="dcterms:W3CDTF">2022-04-11T13:27:53Z</dcterms:modified>
</cp:coreProperties>
</file>